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07" r:id="rId1"/>
  </p:sldMasterIdLst>
  <p:notesMasterIdLst>
    <p:notesMasterId r:id="rId16"/>
  </p:notesMasterIdLst>
  <p:sldIdLst>
    <p:sldId id="256" r:id="rId2"/>
    <p:sldId id="257" r:id="rId3"/>
    <p:sldId id="307" r:id="rId4"/>
    <p:sldId id="258" r:id="rId5"/>
    <p:sldId id="288" r:id="rId6"/>
    <p:sldId id="259" r:id="rId7"/>
    <p:sldId id="261" r:id="rId8"/>
    <p:sldId id="291" r:id="rId9"/>
    <p:sldId id="292" r:id="rId10"/>
    <p:sldId id="306" r:id="rId11"/>
    <p:sldId id="294" r:id="rId12"/>
    <p:sldId id="305" r:id="rId13"/>
    <p:sldId id="311" r:id="rId14"/>
    <p:sldId id="279" r:id="rId15"/>
  </p:sldIdLst>
  <p:sldSz cx="9144000" cy="5143500" type="screen16x9"/>
  <p:notesSz cx="6794500" cy="9931400"/>
  <p:embeddedFontLst>
    <p:embeddedFont>
      <p:font typeface="Roboto Slab Light" panose="020B0604020202020204" charset="0"/>
      <p:regular r:id="rId17"/>
      <p:bold r:id="rId18"/>
    </p:embeddedFont>
    <p:embeddedFont>
      <p:font typeface="Book Antiqua" panose="02040602050305030304" pitchFamily="18" charset="0"/>
      <p:regular r:id="rId19"/>
      <p:bold r:id="rId20"/>
      <p:italic r:id="rId21"/>
      <p:boldItalic r:id="rId22"/>
    </p:embeddedFont>
    <p:embeddedFont>
      <p:font typeface="Wingdings 3" panose="05040102010807070707" pitchFamily="18" charset="2"/>
      <p:regular r:id="rId23"/>
    </p:embeddedFont>
    <p:embeddedFont>
      <p:font typeface="Wingdings 2" panose="05020102010507070707" pitchFamily="18" charset="2"/>
      <p:regular r:id="rId24"/>
    </p:embeddedFont>
    <p:embeddedFont>
      <p:font typeface="Lucida Sans" panose="020B0602030504020204" pitchFamily="34" charset="0"/>
      <p:regular r:id="rId25"/>
      <p:bold r:id="rId26"/>
      <p:italic r:id="rId27"/>
      <p:boldItalic r:id="rId28"/>
    </p:embeddedFont>
    <p:embeddedFont>
      <p:font typeface="Lato Light" panose="020B060402020202020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968"/>
    <a:srgbClr val="3A1953"/>
    <a:srgbClr val="990099"/>
    <a:srgbClr val="42122F"/>
    <a:srgbClr val="FF5050"/>
    <a:srgbClr val="DEA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C3CC0F-5435-4126-8079-641F11041351}">
  <a:tblStyle styleId="{7EC3CC0F-5435-4126-8079-641F1104135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>
        <p:scale>
          <a:sx n="71" d="100"/>
          <a:sy n="71" d="100"/>
        </p:scale>
        <p:origin x="-1446" y="-7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7644410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386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6386" name="Shape 38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526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6866" name="Shape 5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408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54274" name="Shape 40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590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68610" name="Shape 5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391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8434" name="Shape 39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408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0482" name="Shape 40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400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2530" name="Shape 40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558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4578" name="Shape 55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408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6626" name="Shape 40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420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8674" name="Shape 42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420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0722" name="Shape 42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408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4818" name="Shape 40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z="11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1" name="Shape 15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9910C-F1C5-41E4-809E-912B7F5AF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12/8/2022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8B5F38E-1A7A-453D-8E3A-DD1338D4D2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389"/>
          <p:cNvSpPr txBox="1">
            <a:spLocks noGrp="1"/>
          </p:cNvSpPr>
          <p:nvPr>
            <p:ph type="title"/>
          </p:nvPr>
        </p:nvSpPr>
        <p:spPr>
          <a:xfrm>
            <a:off x="971600" y="934889"/>
            <a:ext cx="7272807" cy="3221037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buClr>
                <a:srgbClr val="FFFFFF"/>
              </a:buClr>
            </a:pPr>
            <a: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Первичная профсоюзная организация</a:t>
            </a:r>
            <a:b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</a:br>
            <a: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ОПФР по Нижегородской </a:t>
            </a:r>
            <a:r>
              <a:rPr lang="ru-RU" sz="3600" dirty="0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области</a:t>
            </a:r>
            <a: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/>
            </a:r>
            <a:b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</a:br>
            <a:endParaRPr lang="ru-RU" sz="3600" dirty="0" smtClean="0">
              <a:solidFill>
                <a:schemeClr val="folHlink"/>
              </a:solidFill>
              <a:latin typeface="Roboto Slab Light"/>
              <a:cs typeface="Arial" charset="0"/>
              <a:sym typeface="Roboto Slab Light"/>
            </a:endParaRPr>
          </a:p>
        </p:txBody>
      </p:sp>
      <p:pic>
        <p:nvPicPr>
          <p:cNvPr id="15364" name="Picture 4" descr="C:\Documents and Settings\KrysinaOS\Мои документы\04-реклама и разъяснения\Фирменный стиль\лого_ПФР_2005_wmf\Logo-PFR_2005_без_фона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123478"/>
            <a:ext cx="864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Д-ты раб стола\!Профком\Конкурс Информационное обеспечение\вставки\логотип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3478"/>
            <a:ext cx="1229869" cy="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ovo_predostavlyaetsya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760" y="42999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:\ФОТО\2022\Профсоюзная конференция 6.04\DSC08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3" y="1491630"/>
            <a:ext cx="33419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89"/>
          <p:cNvSpPr txBox="1">
            <a:spLocks/>
          </p:cNvSpPr>
          <p:nvPr/>
        </p:nvSpPr>
        <p:spPr>
          <a:xfrm>
            <a:off x="1356804" y="245955"/>
            <a:ext cx="5951499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Видеоконференцсвязь</a:t>
            </a:r>
          </a:p>
        </p:txBody>
      </p:sp>
      <p:sp>
        <p:nvSpPr>
          <p:cNvPr id="8" name="Shape 389"/>
          <p:cNvSpPr txBox="1">
            <a:spLocks/>
          </p:cNvSpPr>
          <p:nvPr/>
        </p:nvSpPr>
        <p:spPr>
          <a:xfrm>
            <a:off x="3995936" y="1491630"/>
            <a:ext cx="4680520" cy="237626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52438" algn="just"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Один раз в квартал проводятся конференции в формате </a:t>
            </a: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видеоконференцсвязи. </a:t>
            </a: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Т</a:t>
            </a: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емы </a:t>
            </a: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конференций: «Выборы профсоюзного комитета, ревизионной комиссии первичной профсоюзной организации ОПФР по Нижегородской области», «Об участии  сотрудников Отделения ПФР по Нижегородской области в помощи бойцам Донецкой и Луганской народных республик», «О создании Молодёжного совета первичной профсоюзной организации ОПФР по Нижегородской области».</a:t>
            </a:r>
          </a:p>
        </p:txBody>
      </p:sp>
      <p:sp>
        <p:nvSpPr>
          <p:cNvPr id="10" name="Shape 537"/>
          <p:cNvSpPr>
            <a:spLocks noGrp="1"/>
          </p:cNvSpPr>
          <p:nvPr>
            <p:ph type="sldNum" idx="10"/>
          </p:nvPr>
        </p:nvSpPr>
        <p:spPr>
          <a:xfrm>
            <a:off x="7924800" y="4812507"/>
            <a:ext cx="762000" cy="273844"/>
          </a:xfrm>
          <a:noFill/>
        </p:spPr>
        <p:txBody>
          <a:bodyPr/>
          <a:lstStyle/>
          <a:p>
            <a:fld id="{0045BE4D-1323-44BD-95FE-D05B2D412ABF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389"/>
          <p:cNvSpPr txBox="1">
            <a:spLocks/>
          </p:cNvSpPr>
          <p:nvPr/>
        </p:nvSpPr>
        <p:spPr>
          <a:xfrm>
            <a:off x="3273279" y="1160521"/>
            <a:ext cx="5256584" cy="11881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52438"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Для оперативного взаимодействия  профсоюзных групп ОПФР по Нижегородской области создан профсоюзный чат для председателей профсоюзных групп в </a:t>
            </a:r>
            <a:r>
              <a:rPr lang="ru-RU" sz="1600" dirty="0" err="1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WhatsAPP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 «Председатели профкомов».</a:t>
            </a:r>
          </a:p>
        </p:txBody>
      </p:sp>
      <p:sp>
        <p:nvSpPr>
          <p:cNvPr id="32772" name="Номер слайда 4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/>
          <a:p>
            <a:fld id="{A783DE58-A2DB-4A49-B839-ED4B2C74A0A8}" type="slidenum">
              <a:rPr lang="ru-RU" smtClean="0"/>
              <a:pPr/>
              <a:t>11</a:t>
            </a:fld>
            <a:endParaRPr lang="ru-RU" smtClean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8820"/>
            <a:ext cx="1944216" cy="406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79" y="2749290"/>
            <a:ext cx="3528392" cy="198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hape 389"/>
          <p:cNvSpPr txBox="1">
            <a:spLocks/>
          </p:cNvSpPr>
          <p:nvPr/>
        </p:nvSpPr>
        <p:spPr>
          <a:xfrm>
            <a:off x="1403648" y="230892"/>
            <a:ext cx="5951499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Профсоюзный чат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Shape 537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/>
          <a:p>
            <a:fld id="{0045BE4D-1323-44BD-95FE-D05B2D412ABF}" type="slidenum">
              <a:rPr lang="ru-RU" smtClean="0"/>
              <a:pPr/>
              <a:t>12</a:t>
            </a:fld>
            <a:endParaRPr lang="ru-RU" smtClean="0"/>
          </a:p>
        </p:txBody>
      </p:sp>
      <p:cxnSp>
        <p:nvCxnSpPr>
          <p:cNvPr id="35845" name="Shape 533"/>
          <p:cNvCxnSpPr>
            <a:cxnSpLocks noChangeShapeType="1"/>
          </p:cNvCxnSpPr>
          <p:nvPr/>
        </p:nvCxnSpPr>
        <p:spPr bwMode="auto">
          <a:xfrm>
            <a:off x="5254625" y="12700"/>
            <a:ext cx="1588" cy="758825"/>
          </a:xfrm>
          <a:prstGeom prst="straightConnector1">
            <a:avLst/>
          </a:prstGeom>
          <a:noFill/>
          <a:ln w="9525">
            <a:solidFill>
              <a:srgbClr val="02BDC7"/>
            </a:solidFill>
            <a:round/>
            <a:headEnd type="none" w="lg" len="lg"/>
            <a:tailEnd type="oval" w="lg" len="lg"/>
          </a:ln>
        </p:spPr>
      </p:cxnSp>
      <p:cxnSp>
        <p:nvCxnSpPr>
          <p:cNvPr id="35847" name="Shape 535"/>
          <p:cNvCxnSpPr>
            <a:cxnSpLocks noChangeShapeType="1"/>
          </p:cNvCxnSpPr>
          <p:nvPr/>
        </p:nvCxnSpPr>
        <p:spPr bwMode="auto">
          <a:xfrm flipH="1">
            <a:off x="5508104" y="4326688"/>
            <a:ext cx="1588" cy="769937"/>
          </a:xfrm>
          <a:prstGeom prst="straightConnector1">
            <a:avLst/>
          </a:prstGeom>
          <a:noFill/>
          <a:ln w="9525">
            <a:solidFill>
              <a:srgbClr val="02BDC7"/>
            </a:solidFill>
            <a:round/>
            <a:headEnd type="oval" w="lg" len="lg"/>
            <a:tailEnd type="none" w="lg" len="lg"/>
          </a:ln>
        </p:spPr>
      </p:cxnSp>
      <p:cxnSp>
        <p:nvCxnSpPr>
          <p:cNvPr id="35848" name="Shape 536"/>
          <p:cNvCxnSpPr>
            <a:cxnSpLocks noChangeShapeType="1"/>
          </p:cNvCxnSpPr>
          <p:nvPr/>
        </p:nvCxnSpPr>
        <p:spPr bwMode="auto">
          <a:xfrm>
            <a:off x="3507315" y="4616493"/>
            <a:ext cx="0" cy="196850"/>
          </a:xfrm>
          <a:prstGeom prst="straightConnector1">
            <a:avLst/>
          </a:prstGeom>
          <a:noFill/>
          <a:ln w="9525">
            <a:solidFill>
              <a:srgbClr val="02BDC7"/>
            </a:solidFill>
            <a:round/>
            <a:headEnd type="oval" w="lg" len="lg"/>
            <a:tailEnd type="oval" w="lg" len="lg"/>
          </a:ln>
        </p:spPr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3" y="1018069"/>
            <a:ext cx="3044463" cy="161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0249"/>
            <a:ext cx="1872207" cy="285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hape 389"/>
          <p:cNvSpPr txBox="1">
            <a:spLocks/>
          </p:cNvSpPr>
          <p:nvPr/>
        </p:nvSpPr>
        <p:spPr>
          <a:xfrm>
            <a:off x="3949868" y="914419"/>
            <a:ext cx="4124584" cy="11881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52438" algn="just"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Первичная профсоюзная организация ОПФР по Нижегородской области приняла участие в мероприятиях и конкурсах, проводимых областной организацией профсоюза:</a:t>
            </a:r>
          </a:p>
        </p:txBody>
      </p:sp>
      <p:sp>
        <p:nvSpPr>
          <p:cNvPr id="17" name="Shape 389"/>
          <p:cNvSpPr txBox="1">
            <a:spLocks/>
          </p:cNvSpPr>
          <p:nvPr/>
        </p:nvSpPr>
        <p:spPr>
          <a:xfrm>
            <a:off x="35496" y="173947"/>
            <a:ext cx="9000999" cy="59760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Участие Профсоюзной организации в </a:t>
            </a: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Областных</a:t>
            </a:r>
          </a:p>
          <a:p>
            <a:pPr>
              <a:buClr>
                <a:srgbClr val="FFFFFF"/>
              </a:buClr>
            </a:pP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конкурсах </a:t>
            </a: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и мероприятиях</a:t>
            </a:r>
          </a:p>
        </p:txBody>
      </p:sp>
      <p:sp>
        <p:nvSpPr>
          <p:cNvPr id="18" name="Shape 389"/>
          <p:cNvSpPr txBox="1">
            <a:spLocks/>
          </p:cNvSpPr>
          <p:nvPr/>
        </p:nvSpPr>
        <p:spPr>
          <a:xfrm>
            <a:off x="493076" y="2878629"/>
            <a:ext cx="4896545" cy="153891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just">
              <a:spcAft>
                <a:spcPts val="1200"/>
              </a:spcAft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 Первомайской акции профсоюзов и голосовании в поддержку Резолюции (обращения) на сайте ФНПР с 25.04.2022 по 2.05.2022;</a:t>
            </a:r>
          </a:p>
          <a:p>
            <a:pPr algn="just">
              <a:spcAft>
                <a:spcPts val="0"/>
              </a:spcAft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29 апреля 2022 г. в первомайском митинге участников Всероссийского автопробега </a:t>
            </a: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ФНПР</a:t>
            </a:r>
          </a:p>
          <a:p>
            <a:pPr algn="just">
              <a:spcAft>
                <a:spcPts val="0"/>
              </a:spcAft>
              <a:buClr>
                <a:srgbClr val="FFFFFF"/>
              </a:buClr>
            </a:pP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«</a:t>
            </a:r>
            <a:r>
              <a:rPr lang="ru-RU" sz="1400" dirty="0" err="1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Zа</a:t>
            </a: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 </a:t>
            </a: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мир без нацизма!».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 b="6098"/>
          <a:stretch/>
        </p:blipFill>
        <p:spPr bwMode="auto">
          <a:xfrm>
            <a:off x="659668" y="2939944"/>
            <a:ext cx="2664296" cy="140740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8" y="1059582"/>
            <a:ext cx="2664296" cy="151216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hape 389"/>
          <p:cNvSpPr txBox="1">
            <a:spLocks/>
          </p:cNvSpPr>
          <p:nvPr/>
        </p:nvSpPr>
        <p:spPr>
          <a:xfrm>
            <a:off x="35496" y="245955"/>
            <a:ext cx="9000999" cy="59760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Участие Профсоюзной организации в </a:t>
            </a: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Областных</a:t>
            </a:r>
          </a:p>
          <a:p>
            <a:pPr>
              <a:buClr>
                <a:srgbClr val="FFFFFF"/>
              </a:buClr>
            </a:pP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конкурсах </a:t>
            </a: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и мероприятиях</a:t>
            </a:r>
          </a:p>
        </p:txBody>
      </p:sp>
      <p:sp>
        <p:nvSpPr>
          <p:cNvPr id="13" name="Shape 389"/>
          <p:cNvSpPr txBox="1">
            <a:spLocks/>
          </p:cNvSpPr>
          <p:nvPr/>
        </p:nvSpPr>
        <p:spPr>
          <a:xfrm>
            <a:off x="3995935" y="1221600"/>
            <a:ext cx="4500499" cy="11881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 конкурсе детского рисунка «Пусть всегда будет солнце!» среди детей и внуков членов Профсоюза, где заняла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 возрастной группе от 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11 до 14 лет первое 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место;</a:t>
            </a:r>
            <a:endParaRPr lang="ru-RU" sz="1600" dirty="0">
              <a:solidFill>
                <a:schemeClr val="folHlink"/>
              </a:solidFill>
              <a:effectLst/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14" name="Shape 389"/>
          <p:cNvSpPr txBox="1">
            <a:spLocks/>
          </p:cNvSpPr>
          <p:nvPr/>
        </p:nvSpPr>
        <p:spPr>
          <a:xfrm>
            <a:off x="3995935" y="3049580"/>
            <a:ext cx="4500499" cy="11881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 конкурсе видеороликов «Вступай в Профсоюз!» (профгруппа обособленного подразделения </a:t>
            </a:r>
            <a:r>
              <a:rPr lang="ru-RU" sz="1600" dirty="0" err="1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Балахнинского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 муниципального округа Нижегородской области), где заняла второе место.</a:t>
            </a:r>
          </a:p>
        </p:txBody>
      </p:sp>
      <p:sp>
        <p:nvSpPr>
          <p:cNvPr id="15" name="Shape 537"/>
          <p:cNvSpPr>
            <a:spLocks noGrp="1"/>
          </p:cNvSpPr>
          <p:nvPr>
            <p:ph type="sldNum" idx="10"/>
          </p:nvPr>
        </p:nvSpPr>
        <p:spPr>
          <a:xfrm>
            <a:off x="7924800" y="4812507"/>
            <a:ext cx="762000" cy="273844"/>
          </a:xfrm>
          <a:noFill/>
        </p:spPr>
        <p:txBody>
          <a:bodyPr/>
          <a:lstStyle/>
          <a:p>
            <a:fld id="{0045BE4D-1323-44BD-95FE-D05B2D412ABF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593"/>
          <p:cNvSpPr txBox="1">
            <a:spLocks noGrp="1"/>
          </p:cNvSpPr>
          <p:nvPr>
            <p:ph type="title"/>
          </p:nvPr>
        </p:nvSpPr>
        <p:spPr>
          <a:xfrm>
            <a:off x="1043608" y="2067694"/>
            <a:ext cx="7128791" cy="1089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hangingPunct="1">
              <a:buClr>
                <a:srgbClr val="FFFFFF"/>
              </a:buClr>
              <a:buFont typeface="Roboto Slab Light"/>
              <a:buNone/>
            </a:pPr>
            <a:r>
              <a:rPr lang="ru-RU" sz="3600" dirty="0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Сильная </a:t>
            </a:r>
            <a:r>
              <a:rPr lang="ru-RU" sz="3600" dirty="0" err="1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первичка</a:t>
            </a:r>
            <a:r>
              <a:rPr lang="ru-RU" sz="3600" dirty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 </a:t>
            </a:r>
            <a:r>
              <a:rPr lang="ru-RU" sz="3600" dirty="0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–</a:t>
            </a:r>
            <a:br>
              <a:rPr lang="ru-RU" sz="3600" dirty="0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</a:br>
            <a:r>
              <a:rPr lang="ru-RU" sz="3600" dirty="0" smtClean="0">
                <a:solidFill>
                  <a:schemeClr val="folHlink"/>
                </a:solidFill>
                <a:latin typeface="Roboto Slab Light"/>
                <a:cs typeface="Arial" charset="0"/>
                <a:sym typeface="Roboto Slab Light"/>
              </a:rPr>
              <a:t>сильный Профсоюз!</a:t>
            </a:r>
          </a:p>
        </p:txBody>
      </p:sp>
      <p:sp>
        <p:nvSpPr>
          <p:cNvPr id="67587" name="Shape 595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/>
          <a:p>
            <a:fld id="{E8E2C4B3-3693-45C1-BDF2-A231663DD00D}" type="slidenum">
              <a:rPr lang="ru-RU" smtClean="0"/>
              <a:pPr/>
              <a:t>14</a:t>
            </a:fld>
            <a:endParaRPr lang="ru-RU" smtClean="0"/>
          </a:p>
        </p:txBody>
      </p:sp>
      <p:pic>
        <p:nvPicPr>
          <p:cNvPr id="67589" name="Picture 4" descr="C:\Documents and Settings\KrysinaOS\Мои документы\04-реклама и разъяснения\Фирменный стиль\лого_ПФР_2005_wmf\Logo-PFR_2005_без_фона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1" y="195486"/>
            <a:ext cx="1079798" cy="110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D:\Д-ты раб стола\!Профком\Конкурс Информационное обеспечение\вставки\логотип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2578"/>
            <a:ext cx="1784004" cy="12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_uk-applodismen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949" y="42999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5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hape 398"/>
          <p:cNvSpPr>
            <a:spLocks noGrp="1"/>
          </p:cNvSpPr>
          <p:nvPr>
            <p:ph type="sldNum" idx="10"/>
          </p:nvPr>
        </p:nvSpPr>
        <p:spPr>
          <a:xfrm>
            <a:off x="8274496" y="4812507"/>
            <a:ext cx="762000" cy="273844"/>
          </a:xfrm>
          <a:noFill/>
        </p:spPr>
        <p:txBody>
          <a:bodyPr/>
          <a:lstStyle/>
          <a:p>
            <a:fld id="{18FF7846-847B-4BAA-B05D-169037600678}" type="slidenum">
              <a:rPr lang="ru-RU" smtClean="0"/>
              <a:pPr/>
              <a:t>2</a:t>
            </a:fld>
            <a:endParaRPr lang="ru-RU" smtClean="0"/>
          </a:p>
        </p:txBody>
      </p:sp>
      <p:pic>
        <p:nvPicPr>
          <p:cNvPr id="12290" name="Picture 2" descr="D:\Д-ты раб стола\!Профком\Конкурс Информационное обеспечение\вставки\1642328895_7-papik-pro-p-profsoyuz-klipart-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0000">
                        <a14:foregroundMark x1="57833" y1="38444" x2="66667" y2="49556"/>
                        <a14:foregroundMark x1="65667" y1="38222" x2="67500" y2="40667"/>
                        <a14:foregroundMark x1="46833" y1="13111" x2="48000" y2="16444"/>
                        <a14:foregroundMark x1="31000" y1="29111" x2="32000" y2="32000"/>
                        <a14:foregroundMark x1="19333" y1="12889" x2="20333" y2="14000"/>
                        <a14:foregroundMark x1="74500" y1="14444" x2="74500" y2="14444"/>
                        <a14:foregroundMark x1="63667" y1="29111" x2="63667" y2="2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1800"/>
            <a:ext cx="2554495" cy="19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389"/>
          <p:cNvSpPr txBox="1">
            <a:spLocks/>
          </p:cNvSpPr>
          <p:nvPr/>
        </p:nvSpPr>
        <p:spPr>
          <a:xfrm>
            <a:off x="304631" y="411510"/>
            <a:ext cx="2304256" cy="246981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bg1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Профсоюзная организация Отделения </a:t>
            </a:r>
            <a:br>
              <a:rPr lang="ru-RU" sz="2000" dirty="0">
                <a:solidFill>
                  <a:schemeClr val="bg1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ПФР по Нижегородской области создана  в мае 2007 года</a:t>
            </a:r>
            <a:endParaRPr lang="ru-RU" sz="2000" dirty="0" smtClean="0">
              <a:solidFill>
                <a:schemeClr val="bg1"/>
              </a:solidFill>
              <a:effectLst>
                <a:outerShdw blurRad="139700" dist="101600" dir="2700000" algn="tl" rotWithShape="0">
                  <a:srgbClr val="000000">
                    <a:alpha val="26000"/>
                  </a:srgbClr>
                </a:outerShdw>
              </a:effectLst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10" name="Shape 389"/>
          <p:cNvSpPr txBox="1">
            <a:spLocks/>
          </p:cNvSpPr>
          <p:nvPr/>
        </p:nvSpPr>
        <p:spPr>
          <a:xfrm>
            <a:off x="2734007" y="267494"/>
            <a:ext cx="5760640" cy="395009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49263" algn="just">
              <a:spcAft>
                <a:spcPts val="1200"/>
              </a:spcAft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По состоянию на 01.10.2022 года в состав первичной профсоюзной организации ОПФР по Нижегородской области входит 31 профсоюзная группа общей численностью 2450 членов профсоюза, что составляет 91% от общей численности сотрудников ОПФР по Нижегородской области.</a:t>
            </a:r>
          </a:p>
          <a:p>
            <a:pPr indent="449263" algn="just">
              <a:spcAft>
                <a:spcPts val="1200"/>
              </a:spcAft>
              <a:buClr>
                <a:srgbClr val="FFFFFF"/>
              </a:buClr>
            </a:pP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Профсоюзный комитет избран в количестве 35 человек.   В состав профсоюзного комитета входят все председатели профсоюзных групп, председатель первичной профсоюзной организации, заместитель председателя, казначей, избранные на отчетно-выборной конференции, а также члены профсоюза, которые активно принимают участие в работе профсоюзной </a:t>
            </a:r>
            <a:r>
              <a:rPr lang="ru-RU" sz="14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организации. Для </a:t>
            </a:r>
            <a:r>
              <a:rPr lang="ru-RU" sz="14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оперативной работы профсоюзного комитета избран президиум из числа членов профсоюзного комитета в количестве 9 человек, ревизионная комиссия в количестве 3 человек. 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Д-ты раб стола\!Профком\Конкурс Информационное обеспечение\вставки\1642328915_33-papik-pro-p-profsoyuz-klipart-3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167" r="98500">
                        <a14:foregroundMark x1="24500" y1="67955" x2="24500" y2="67955"/>
                        <a14:foregroundMark x1="21333" y1="61136" x2="21500" y2="78409"/>
                        <a14:foregroundMark x1="22167" y1="50682" x2="18833" y2="76136"/>
                        <a14:foregroundMark x1="14000" y1="62727" x2="17000" y2="57273"/>
                        <a14:foregroundMark x1="22000" y1="59318" x2="25167" y2="63636"/>
                        <a14:foregroundMark x1="17167" y1="74545" x2="19333" y2="96818"/>
                        <a14:foregroundMark x1="23000" y1="73864" x2="23667" y2="92500"/>
                        <a14:foregroundMark x1="24000" y1="95000" x2="24000" y2="95000"/>
                        <a14:foregroundMark x1="28833" y1="77500" x2="28833" y2="77500"/>
                        <a14:foregroundMark x1="30000" y1="51136" x2="31000" y2="82955"/>
                        <a14:foregroundMark x1="28833" y1="66818" x2="28000" y2="92955"/>
                        <a14:foregroundMark x1="29833" y1="83636" x2="33667" y2="89091"/>
                        <a14:foregroundMark x1="28000" y1="96364" x2="28000" y2="96364"/>
                        <a14:foregroundMark x1="34667" y1="93409" x2="34667" y2="93409"/>
                        <a14:foregroundMark x1="34000" y1="90455" x2="35333" y2="92273"/>
                        <a14:foregroundMark x1="44167" y1="50000" x2="42333" y2="95000"/>
                        <a14:foregroundMark x1="40667" y1="59773" x2="39500" y2="75000"/>
                        <a14:foregroundMark x1="46333" y1="56591" x2="46333" y2="56591"/>
                        <a14:foregroundMark x1="45333" y1="57273" x2="45167" y2="93864"/>
                        <a14:foregroundMark x1="47833" y1="65909" x2="49000" y2="73864"/>
                        <a14:foregroundMark x1="49167" y1="76136" x2="49167" y2="76136"/>
                        <a14:foregroundMark x1="55667" y1="52500" x2="55667" y2="95227"/>
                        <a14:foregroundMark x1="56333" y1="53636" x2="59833" y2="78409"/>
                        <a14:foregroundMark x1="52000" y1="68182" x2="51167" y2="74318"/>
                        <a14:foregroundMark x1="58833" y1="60909" x2="61333" y2="70455"/>
                        <a14:foregroundMark x1="60333" y1="78636" x2="59333" y2="86136"/>
                        <a14:foregroundMark x1="61500" y1="63636" x2="64667" y2="72955"/>
                        <a14:foregroundMark x1="64833" y1="73409" x2="65667" y2="73409"/>
                        <a14:foregroundMark x1="73333" y1="50000" x2="73500" y2="92955"/>
                        <a14:foregroundMark x1="71333" y1="57727" x2="68333" y2="62500"/>
                        <a14:foregroundMark x1="68000" y1="66136" x2="68333" y2="72273"/>
                        <a14:foregroundMark x1="73333" y1="55227" x2="76167" y2="74091"/>
                        <a14:foregroundMark x1="76333" y1="78864" x2="76833" y2="87045"/>
                        <a14:foregroundMark x1="76333" y1="89091" x2="76333" y2="89091"/>
                        <a14:foregroundMark x1="76000" y1="57045" x2="77500" y2="62045"/>
                        <a14:foregroundMark x1="81667" y1="52727" x2="80500" y2="90455"/>
                        <a14:foregroundMark x1="82833" y1="58409" x2="85500" y2="75227"/>
                        <a14:foregroundMark x1="84000" y1="78182" x2="84833" y2="83864"/>
                        <a14:foregroundMark x1="87167" y1="75000" x2="87833" y2="75682"/>
                        <a14:foregroundMark x1="86000" y1="84545" x2="89333" y2="91364"/>
                        <a14:foregroundMark x1="80667" y1="91818" x2="80667" y2="91818"/>
                        <a14:foregroundMark x1="81167" y1="92500" x2="80500" y2="93864"/>
                        <a14:foregroundMark x1="90833" y1="92500" x2="90667" y2="9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419622"/>
            <a:ext cx="29457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89"/>
          <p:cNvSpPr txBox="1">
            <a:spLocks/>
          </p:cNvSpPr>
          <p:nvPr/>
        </p:nvSpPr>
        <p:spPr>
          <a:xfrm>
            <a:off x="3131840" y="411510"/>
            <a:ext cx="5760640" cy="443026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49263" algn="l">
              <a:spcAft>
                <a:spcPts val="1200"/>
              </a:spcAft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Одним из приоритетных направлений деятельности Первичной профсоюзной организации ОПФР по Нижегородской области является информационная работа. </a:t>
            </a:r>
            <a:endParaRPr lang="ru-RU" sz="1600" dirty="0" smtClean="0">
              <a:solidFill>
                <a:schemeClr val="folHlink"/>
              </a:solidFill>
              <a:effectLst/>
              <a:latin typeface="Roboto Slab Light"/>
              <a:cs typeface="Arial" charset="0"/>
              <a:sym typeface="Roboto Slab Light"/>
            </a:endParaRPr>
          </a:p>
          <a:p>
            <a:pPr indent="449263" algn="l">
              <a:spcAft>
                <a:spcPts val="1200"/>
              </a:spcAft>
              <a:buClr>
                <a:srgbClr val="FFFFFF"/>
              </a:buClr>
            </a:pP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Ее 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цель-распространение объективной  информации о задачах деятельности профсоюзов в современных условиях, проводимой ими работе по защите социально-экономических прав работников, создание положительного имиджа Профсоюза и усиление мотивации профсоюзного членства.</a:t>
            </a:r>
          </a:p>
        </p:txBody>
      </p:sp>
      <p:sp>
        <p:nvSpPr>
          <p:cNvPr id="7" name="Shape 537"/>
          <p:cNvSpPr>
            <a:spLocks noGrp="1"/>
          </p:cNvSpPr>
          <p:nvPr>
            <p:ph type="sldNum" idx="10"/>
          </p:nvPr>
        </p:nvSpPr>
        <p:spPr>
          <a:xfrm>
            <a:off x="8202488" y="4812507"/>
            <a:ext cx="762000" cy="273844"/>
          </a:xfrm>
          <a:noFill/>
        </p:spPr>
        <p:txBody>
          <a:bodyPr/>
          <a:lstStyle/>
          <a:p>
            <a:fld id="{0045BE4D-1323-44BD-95FE-D05B2D412ABF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406"/>
          <p:cNvSpPr>
            <a:spLocks noGrp="1"/>
          </p:cNvSpPr>
          <p:nvPr>
            <p:ph type="sldNum" idx="10"/>
          </p:nvPr>
        </p:nvSpPr>
        <p:spPr>
          <a:xfrm>
            <a:off x="8274496" y="4812507"/>
            <a:ext cx="762000" cy="273844"/>
          </a:xfrm>
          <a:noFill/>
        </p:spPr>
        <p:txBody>
          <a:bodyPr/>
          <a:lstStyle/>
          <a:p>
            <a:fld id="{57E6A6D0-CDAA-4380-A8EB-BE7AF52145A0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2" name="Пятиугольник 1"/>
          <p:cNvSpPr/>
          <p:nvPr/>
        </p:nvSpPr>
        <p:spPr>
          <a:xfrm flipH="1">
            <a:off x="3203848" y="987574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Электронную почту Отделения </a:t>
            </a:r>
          </a:p>
        </p:txBody>
      </p:sp>
      <p:sp>
        <p:nvSpPr>
          <p:cNvPr id="10" name="Shape 389"/>
          <p:cNvSpPr txBox="1">
            <a:spLocks/>
          </p:cNvSpPr>
          <p:nvPr/>
        </p:nvSpPr>
        <p:spPr>
          <a:xfrm>
            <a:off x="749758" y="195485"/>
            <a:ext cx="8011786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l"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Информирование членов профсоюза осуществляется через</a:t>
            </a: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:</a:t>
            </a:r>
            <a:endParaRPr lang="ru-RU" sz="2000" dirty="0">
              <a:solidFill>
                <a:schemeClr val="folHlink"/>
              </a:solidFill>
              <a:effectLst>
                <a:outerShdw blurRad="139700" dist="101600" dir="2700000" algn="tl" rotWithShape="0">
                  <a:srgbClr val="000000">
                    <a:alpha val="26000"/>
                  </a:srgbClr>
                </a:outerShdw>
              </a:effectLst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3203848" y="1531874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Конференцию «Наш Профсоюз»</a:t>
            </a:r>
          </a:p>
        </p:txBody>
      </p:sp>
      <p:sp>
        <p:nvSpPr>
          <p:cNvPr id="13" name="Пятиугольник 12"/>
          <p:cNvSpPr/>
          <p:nvPr/>
        </p:nvSpPr>
        <p:spPr>
          <a:xfrm flipH="1">
            <a:off x="3203848" y="2087768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Профсоюзные стенды </a:t>
            </a:r>
          </a:p>
        </p:txBody>
      </p:sp>
      <p:sp>
        <p:nvSpPr>
          <p:cNvPr id="14" name="Пятиугольник 13"/>
          <p:cNvSpPr/>
          <p:nvPr/>
        </p:nvSpPr>
        <p:spPr>
          <a:xfrm flipH="1">
            <a:off x="3203848" y="2623684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Газету «Профсоюзная трибуна» </a:t>
            </a:r>
          </a:p>
        </p:txBody>
      </p:sp>
      <p:sp>
        <p:nvSpPr>
          <p:cNvPr id="15" name="Пятиугольник 14"/>
          <p:cNvSpPr/>
          <p:nvPr/>
        </p:nvSpPr>
        <p:spPr>
          <a:xfrm flipH="1">
            <a:off x="3203848" y="3167888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Видеоконференцсвязь</a:t>
            </a: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3203848" y="3703804"/>
            <a:ext cx="5112568" cy="391900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Профсоюзную листовку «Профсоюзное </a:t>
            </a:r>
            <a:r>
              <a:rPr lang="ru-RU" b="1" dirty="0" smtClean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слово»</a:t>
            </a:r>
            <a:endParaRPr lang="ru-RU" b="1" dirty="0">
              <a:solidFill>
                <a:srgbClr val="932968"/>
              </a:solidFill>
              <a:latin typeface="Roboto Slab Light" charset="0"/>
              <a:cs typeface="Roboto Slab Light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3203848" y="4279868"/>
            <a:ext cx="5112568" cy="504056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Профсоюзный чат для председателей профсоюзных групп в </a:t>
            </a:r>
            <a:r>
              <a:rPr lang="ru-RU" b="1" dirty="0" err="1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WhatsAPP</a:t>
            </a:r>
            <a:r>
              <a:rPr lang="ru-RU" b="1" dirty="0">
                <a:solidFill>
                  <a:srgbClr val="932968"/>
                </a:solidFill>
                <a:latin typeface="Roboto Slab Light" charset="0"/>
                <a:cs typeface="Roboto Slab Light" charset="0"/>
              </a:rPr>
              <a:t> «Председатели профкомов»</a:t>
            </a:r>
          </a:p>
        </p:txBody>
      </p:sp>
      <p:pic>
        <p:nvPicPr>
          <p:cNvPr id="14342" name="Picture 6" descr="D:\Д-ты раб стола\!Профком\Конкурс Информационное обеспечение\вставки\1621905517_12-phonoteka_org-p-fon-dlya-prezentatsii-upravlenie-personalo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5" y="2067694"/>
            <a:ext cx="2880337" cy="16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564"/>
          <p:cNvSpPr>
            <a:spLocks noGrp="1"/>
          </p:cNvSpPr>
          <p:nvPr>
            <p:ph type="sldNum" idx="10"/>
          </p:nvPr>
        </p:nvSpPr>
        <p:spPr>
          <a:xfrm>
            <a:off x="8274496" y="4812507"/>
            <a:ext cx="762000" cy="273844"/>
          </a:xfrm>
          <a:noFill/>
        </p:spPr>
        <p:txBody>
          <a:bodyPr/>
          <a:lstStyle/>
          <a:p>
            <a:fld id="{C77F0C3D-52FE-4E09-A36D-5A40748CCDCF}" type="slidenum">
              <a:rPr lang="ru-RU" smtClean="0"/>
              <a:pPr/>
              <a:t>5</a:t>
            </a:fld>
            <a:endParaRPr lang="ru-RU" dirty="0" smtClean="0"/>
          </a:p>
        </p:txBody>
      </p:sp>
      <p:sp>
        <p:nvSpPr>
          <p:cNvPr id="23559" name="Прямоугольник 134"/>
          <p:cNvSpPr>
            <a:spLocks noChangeArrowheads="1"/>
          </p:cNvSpPr>
          <p:nvPr/>
        </p:nvSpPr>
        <p:spPr bwMode="auto">
          <a:xfrm>
            <a:off x="1763713" y="339725"/>
            <a:ext cx="22794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4" r="1176"/>
          <a:stretch/>
        </p:blipFill>
        <p:spPr bwMode="auto">
          <a:xfrm>
            <a:off x="2333095" y="1563638"/>
            <a:ext cx="5997304" cy="32403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389"/>
          <p:cNvSpPr txBox="1">
            <a:spLocks/>
          </p:cNvSpPr>
          <p:nvPr/>
        </p:nvSpPr>
        <p:spPr>
          <a:xfrm>
            <a:off x="405980" y="173947"/>
            <a:ext cx="8414492" cy="59760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l"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Электронная почта </a:t>
            </a:r>
            <a:r>
              <a:rPr lang="ru-RU" sz="2000" dirty="0" smtClean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Отделения  </a:t>
            </a: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ПФР по Нижегородской области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95962" l="4839" r="92815">
                        <a14:foregroundMark x1="84751" y1="36635" x2="84751" y2="36635"/>
                        <a14:foregroundMark x1="86804" y1="36635" x2="86804" y2="36635"/>
                        <a14:foregroundMark x1="90029" y1="36731" x2="90029" y2="36731"/>
                        <a14:foregroundMark x1="71994" y1="56635" x2="76833" y2="79231"/>
                        <a14:foregroundMark x1="90323" y1="38077" x2="90323" y2="38077"/>
                        <a14:backgroundMark x1="65836" y1="83558" x2="67449" y2="92212"/>
                        <a14:backgroundMark x1="49560" y1="91058" x2="51760" y2="9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8453"/>
            <a:ext cx="2016224" cy="307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389"/>
          <p:cNvSpPr txBox="1">
            <a:spLocks/>
          </p:cNvSpPr>
          <p:nvPr/>
        </p:nvSpPr>
        <p:spPr>
          <a:xfrm>
            <a:off x="405980" y="738273"/>
            <a:ext cx="8558507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Электронная почта </a:t>
            </a:r>
            <a:r>
              <a:rPr lang="ru-RU" sz="1600" dirty="0" err="1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Lotus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 установлена на рабочем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месте каждого сотрудника</a:t>
            </a:r>
          </a:p>
          <a:p>
            <a:pPr>
              <a:buClr>
                <a:srgbClr val="FFFFFF"/>
              </a:buClr>
            </a:pP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ОПФР 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по Нижегородской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области. </a:t>
            </a:r>
            <a:endParaRPr lang="ru-RU" sz="1600" dirty="0">
              <a:solidFill>
                <a:schemeClr val="folHlink"/>
              </a:solidFill>
              <a:effectLst/>
              <a:latin typeface="Roboto Slab Light"/>
              <a:cs typeface="Arial" charset="0"/>
              <a:sym typeface="Roboto Slab Light"/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9"/>
          <p:cNvSpPr txBox="1">
            <a:spLocks/>
          </p:cNvSpPr>
          <p:nvPr/>
        </p:nvSpPr>
        <p:spPr>
          <a:xfrm>
            <a:off x="736678" y="123478"/>
            <a:ext cx="8011786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Корпоративная конференция «Наш Профсоюз»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7694"/>
            <a:ext cx="5832648" cy="281340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6" y="221740"/>
            <a:ext cx="1051647" cy="80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hape 389"/>
          <p:cNvSpPr txBox="1">
            <a:spLocks/>
          </p:cNvSpPr>
          <p:nvPr/>
        </p:nvSpPr>
        <p:spPr>
          <a:xfrm>
            <a:off x="467544" y="1059582"/>
            <a:ext cx="7920880" cy="105858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49263"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 Конференции «Наш Профсоюз» размещается информация о проводимых конкурсах и мероприятиях. Данная конференция доступна каждому сотруднику ОПФР, так как  установлена в компьютере на каждом рабочем месте.</a:t>
            </a:r>
          </a:p>
        </p:txBody>
      </p:sp>
      <p:sp>
        <p:nvSpPr>
          <p:cNvPr id="11" name="Shape 564"/>
          <p:cNvSpPr>
            <a:spLocks noGrp="1"/>
          </p:cNvSpPr>
          <p:nvPr>
            <p:ph type="sldNum" idx="10"/>
          </p:nvPr>
        </p:nvSpPr>
        <p:spPr>
          <a:xfrm>
            <a:off x="8274496" y="4812507"/>
            <a:ext cx="762000" cy="273844"/>
          </a:xfrm>
          <a:noFill/>
        </p:spPr>
        <p:txBody>
          <a:bodyPr/>
          <a:lstStyle/>
          <a:p>
            <a:fld id="{C77F0C3D-52FE-4E09-A36D-5A40748CCDCF}" type="slidenum">
              <a:rPr lang="ru-RU" smtClean="0"/>
              <a:pPr/>
              <a:t>6</a:t>
            </a:fld>
            <a:endParaRPr lang="ru-RU" dirty="0" smtClean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89"/>
          <p:cNvSpPr txBox="1">
            <a:spLocks/>
          </p:cNvSpPr>
          <p:nvPr/>
        </p:nvSpPr>
        <p:spPr>
          <a:xfrm>
            <a:off x="2195736" y="101939"/>
            <a:ext cx="5951499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Профсоюзные стенды</a:t>
            </a:r>
          </a:p>
        </p:txBody>
      </p:sp>
      <p:sp>
        <p:nvSpPr>
          <p:cNvPr id="9" name="Shape 389"/>
          <p:cNvSpPr txBox="1">
            <a:spLocks/>
          </p:cNvSpPr>
          <p:nvPr/>
        </p:nvSpPr>
        <p:spPr>
          <a:xfrm>
            <a:off x="2987824" y="686483"/>
            <a:ext cx="5887297" cy="156263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Профсоюзные стенды есть во всех профсоюзных группах. На стендах размещается информация о текущей профсоюзной работе,  проводимых конкурсах, поздравление с днем рождения, единовременных выплатах, суммах материальной помощи членам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Профсоюза.</a:t>
            </a:r>
            <a:endParaRPr lang="ru-RU" sz="1600" dirty="0">
              <a:solidFill>
                <a:schemeClr val="folHlink"/>
              </a:solidFill>
              <a:effectLst/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27651" name="Shape 425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/>
          <a:p>
            <a:fld id="{9D7AA7D9-F5DE-4C71-BE18-9E1DA0DC19B8}" type="slidenum">
              <a:rPr lang="ru-RU" smtClean="0"/>
              <a:pPr/>
              <a:t>7</a:t>
            </a:fld>
            <a:endParaRPr lang="ru-RU" smtClean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8557"/>
          <a:stretch/>
        </p:blipFill>
        <p:spPr bwMode="auto">
          <a:xfrm>
            <a:off x="347629" y="183698"/>
            <a:ext cx="2333606" cy="206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7200" b="23525"/>
          <a:stretch/>
        </p:blipFill>
        <p:spPr bwMode="auto">
          <a:xfrm>
            <a:off x="5652120" y="2441861"/>
            <a:ext cx="3214496" cy="22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1916" r="9318" b="1439"/>
          <a:stretch/>
        </p:blipFill>
        <p:spPr bwMode="auto">
          <a:xfrm>
            <a:off x="3105509" y="2441862"/>
            <a:ext cx="2208253" cy="22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9" y="2441862"/>
            <a:ext cx="2333606" cy="22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423"/>
          <p:cNvSpPr txBox="1">
            <a:spLocks noGrp="1"/>
          </p:cNvSpPr>
          <p:nvPr>
            <p:ph type="title"/>
          </p:nvPr>
        </p:nvSpPr>
        <p:spPr>
          <a:xfrm>
            <a:off x="728843" y="339503"/>
            <a:ext cx="7731589" cy="1152128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Font typeface="Roboto Slab Light"/>
              <a:buNone/>
            </a:pPr>
            <a:r>
              <a:rPr lang="ru-RU" sz="2000" b="1" dirty="0" smtClean="0">
                <a:solidFill>
                  <a:srgbClr val="2C618B"/>
                </a:solidFill>
                <a:latin typeface="Roboto Slab Light"/>
                <a:cs typeface="Arial" charset="0"/>
                <a:sym typeface="Roboto Slab Light"/>
              </a:rPr>
              <a:t/>
            </a:r>
            <a:br>
              <a:rPr lang="ru-RU" sz="2000" b="1" dirty="0" smtClean="0">
                <a:solidFill>
                  <a:srgbClr val="2C618B"/>
                </a:solidFill>
                <a:latin typeface="Roboto Slab Light"/>
                <a:cs typeface="Arial" charset="0"/>
                <a:sym typeface="Roboto Slab Light"/>
              </a:rPr>
            </a:br>
            <a:r>
              <a:rPr lang="ru-RU" sz="2000" b="1" dirty="0" smtClean="0">
                <a:solidFill>
                  <a:srgbClr val="2C618B"/>
                </a:solidFill>
                <a:latin typeface="Roboto Slab Light"/>
                <a:cs typeface="Arial" charset="0"/>
                <a:sym typeface="Roboto Slab Light"/>
              </a:rPr>
              <a:t/>
            </a:r>
            <a:br>
              <a:rPr lang="ru-RU" sz="2000" b="1" dirty="0" smtClean="0">
                <a:solidFill>
                  <a:srgbClr val="2C618B"/>
                </a:solidFill>
                <a:latin typeface="Roboto Slab Light"/>
                <a:cs typeface="Arial" charset="0"/>
                <a:sym typeface="Roboto Slab Light"/>
              </a:rPr>
            </a:br>
            <a:endParaRPr lang="ru-RU" sz="2000" dirty="0" smtClean="0">
              <a:solidFill>
                <a:srgbClr val="FFFFFF"/>
              </a:solidFill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29698" name="Shape 424"/>
          <p:cNvSpPr txBox="1">
            <a:spLocks noGrp="1"/>
          </p:cNvSpPr>
          <p:nvPr>
            <p:ph type="body" idx="1"/>
          </p:nvPr>
        </p:nvSpPr>
        <p:spPr>
          <a:xfrm>
            <a:off x="4788024" y="1725077"/>
            <a:ext cx="4140597" cy="774665"/>
          </a:xfrm>
        </p:spPr>
        <p:txBody>
          <a:bodyPr>
            <a:normAutofit fontScale="85000" lnSpcReduction="20000"/>
          </a:bodyPr>
          <a:lstStyle/>
          <a:p>
            <a:pPr marL="365125" indent="-255588" eaLnBrk="1" hangingPunct="1">
              <a:buClr>
                <a:srgbClr val="A6BCC9"/>
              </a:buClr>
              <a:buFont typeface="Lato Light"/>
              <a:buNone/>
            </a:pPr>
            <a:endParaRPr lang="ru-RU" sz="2000" dirty="0" smtClean="0">
              <a:solidFill>
                <a:schemeClr val="tx1"/>
              </a:solidFill>
              <a:latin typeface="Lato Light"/>
              <a:cs typeface="Arial" charset="0"/>
              <a:sym typeface="Lato Light"/>
            </a:endParaRPr>
          </a:p>
          <a:p>
            <a:pPr marL="365125" indent="-255588" eaLnBrk="1" hangingPunct="1">
              <a:buClr>
                <a:srgbClr val="A6BCC9"/>
              </a:buClr>
              <a:buFont typeface="Lato Light"/>
              <a:buNone/>
            </a:pPr>
            <a:r>
              <a:rPr lang="ru-RU" sz="2000" dirty="0" smtClean="0">
                <a:solidFill>
                  <a:schemeClr val="tx1"/>
                </a:solidFill>
                <a:latin typeface="Lato Light"/>
                <a:cs typeface="Arial" charset="0"/>
                <a:sym typeface="Lato Light"/>
              </a:rPr>
              <a:t>		</a:t>
            </a:r>
          </a:p>
          <a:p>
            <a:pPr marL="365125" indent="-255588" eaLnBrk="1" hangingPunct="1">
              <a:buClr>
                <a:srgbClr val="A6BCC9"/>
              </a:buClr>
              <a:buFont typeface="Lato Light"/>
              <a:buNone/>
            </a:pPr>
            <a:r>
              <a:rPr lang="ru-RU" sz="2000" dirty="0" smtClean="0">
                <a:solidFill>
                  <a:schemeClr val="tx1"/>
                </a:solidFill>
                <a:latin typeface="Lato Light"/>
                <a:cs typeface="Arial" charset="0"/>
                <a:sym typeface="Lato Light"/>
              </a:rPr>
              <a:t>		</a:t>
            </a:r>
            <a:endParaRPr lang="ru-RU" sz="2000" b="1" dirty="0" smtClean="0">
              <a:solidFill>
                <a:schemeClr val="tx1"/>
              </a:solidFill>
              <a:latin typeface="Lato Light"/>
              <a:cs typeface="Arial" charset="0"/>
              <a:sym typeface="Lato Light"/>
            </a:endParaRPr>
          </a:p>
        </p:txBody>
      </p:sp>
      <p:sp>
        <p:nvSpPr>
          <p:cNvPr id="29699" name="Shape 425"/>
          <p:cNvSpPr>
            <a:spLocks noGrp="1"/>
          </p:cNvSpPr>
          <p:nvPr>
            <p:ph type="sldNum" idx="10"/>
          </p:nvPr>
        </p:nvSpPr>
        <p:spPr>
          <a:xfrm>
            <a:off x="8274496" y="4812507"/>
            <a:ext cx="762000" cy="273844"/>
          </a:xfrm>
          <a:noFill/>
        </p:spPr>
        <p:txBody>
          <a:bodyPr/>
          <a:lstStyle/>
          <a:p>
            <a:fld id="{1B74FF86-9557-4B59-ABA8-A7F76B636EEF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10" name="Стрелка вниз 9"/>
          <p:cNvSpPr/>
          <p:nvPr/>
        </p:nvSpPr>
        <p:spPr>
          <a:xfrm>
            <a:off x="3923928" y="627535"/>
            <a:ext cx="1080120" cy="3600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23678"/>
            <a:ext cx="221199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20" y="1942374"/>
            <a:ext cx="22465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23679"/>
            <a:ext cx="20574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hape 389"/>
          <p:cNvSpPr txBox="1">
            <a:spLocks/>
          </p:cNvSpPr>
          <p:nvPr/>
        </p:nvSpPr>
        <p:spPr>
          <a:xfrm>
            <a:off x="1488238" y="29932"/>
            <a:ext cx="5951499" cy="59760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Областная газета  «Профсоюзная трибуна» </a:t>
            </a:r>
          </a:p>
        </p:txBody>
      </p:sp>
      <p:sp>
        <p:nvSpPr>
          <p:cNvPr id="15" name="Shape 389"/>
          <p:cNvSpPr txBox="1">
            <a:spLocks/>
          </p:cNvSpPr>
          <p:nvPr/>
        </p:nvSpPr>
        <p:spPr>
          <a:xfrm>
            <a:off x="323528" y="771550"/>
            <a:ext cx="8208912" cy="118390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indent="449263" algn="just"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Ежегодно первичная профсоюзная организация выписывает ежемесячную газету «Профсоюзная трибуна» в количестве 60 экземпляров, которая направляется в каждую профсоюзную группу и клиентские службы.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Номер слайда 3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/>
          <a:p>
            <a:fld id="{1CC7DE4E-BF1B-417C-94EC-0C7677C19A4C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" name="Стрелка вниз 4"/>
          <p:cNvSpPr/>
          <p:nvPr/>
        </p:nvSpPr>
        <p:spPr>
          <a:xfrm>
            <a:off x="1295455" y="2078288"/>
            <a:ext cx="1152487" cy="36004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ym typeface="Arial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5734" y="267494"/>
            <a:ext cx="1872208" cy="151216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5152"/>
            <a:ext cx="3240359" cy="241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5152"/>
            <a:ext cx="5086350" cy="240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низ 17"/>
          <p:cNvSpPr/>
          <p:nvPr/>
        </p:nvSpPr>
        <p:spPr>
          <a:xfrm>
            <a:off x="5695373" y="2078289"/>
            <a:ext cx="1255427" cy="36004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ym typeface="Arial"/>
            </a:endParaRPr>
          </a:p>
        </p:txBody>
      </p:sp>
      <p:sp>
        <p:nvSpPr>
          <p:cNvPr id="19" name="Shape 389"/>
          <p:cNvSpPr txBox="1">
            <a:spLocks/>
          </p:cNvSpPr>
          <p:nvPr/>
        </p:nvSpPr>
        <p:spPr>
          <a:xfrm>
            <a:off x="2339752" y="195486"/>
            <a:ext cx="6696058" cy="59760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2000" dirty="0">
                <a:solidFill>
                  <a:schemeClr val="folHlink"/>
                </a:solidFill>
                <a:effectLst>
                  <a:outerShdw blurRad="139700" dist="101600" dir="2700000" algn="tl" rotWithShape="0">
                    <a:srgbClr val="000000">
                      <a:alpha val="26000"/>
                    </a:srgbClr>
                  </a:outerShdw>
                </a:effectLst>
                <a:latin typeface="Roboto Slab Light"/>
                <a:cs typeface="Arial" charset="0"/>
                <a:sym typeface="Roboto Slab Light"/>
              </a:rPr>
              <a:t>Профсоюзная листовка «Профсоюзное слово»</a:t>
            </a:r>
          </a:p>
        </p:txBody>
      </p:sp>
      <p:sp>
        <p:nvSpPr>
          <p:cNvPr id="21" name="Shape 389"/>
          <p:cNvSpPr txBox="1">
            <a:spLocks/>
          </p:cNvSpPr>
          <p:nvPr/>
        </p:nvSpPr>
        <p:spPr>
          <a:xfrm>
            <a:off x="2627784" y="771550"/>
            <a:ext cx="5904656" cy="118390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lvl="0" algn="ctr" rtl="0" eaLnBrk="1" latinLnBrk="0" hangingPunct="1">
              <a:spcBef>
                <a:spcPts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Профсоюзная листовка «Профсоюзное слово»</a:t>
            </a:r>
          </a:p>
          <a:p>
            <a:pPr>
              <a:buClr>
                <a:srgbClr val="FFFFFF"/>
              </a:buClr>
            </a:pP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выходит 1 раз в месяц, 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размещается</a:t>
            </a:r>
          </a:p>
          <a:p>
            <a:pPr>
              <a:buClr>
                <a:srgbClr val="FFFFFF"/>
              </a:buClr>
            </a:pP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на </a:t>
            </a:r>
            <a:r>
              <a:rPr lang="ru-RU" sz="1600" dirty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профсоюзном стенде Отделения</a:t>
            </a:r>
            <a:r>
              <a:rPr lang="ru-RU" sz="1600" dirty="0" smtClean="0">
                <a:solidFill>
                  <a:schemeClr val="folHlink"/>
                </a:solidFill>
                <a:effectLst/>
                <a:latin typeface="Roboto Slab Light"/>
                <a:cs typeface="Arial" charset="0"/>
                <a:sym typeface="Roboto Slab Light"/>
              </a:rPr>
              <a:t>.</a:t>
            </a:r>
            <a:endParaRPr lang="ru-RU" sz="1600" dirty="0">
              <a:solidFill>
                <a:schemeClr val="folHlink"/>
              </a:solidFill>
              <a:effectLst/>
              <a:latin typeface="Roboto Slab Light"/>
              <a:cs typeface="Arial" charset="0"/>
              <a:sym typeface="Roboto Slab Light"/>
            </a:endParaRPr>
          </a:p>
        </p:txBody>
      </p:sp>
      <p:sp>
        <p:nvSpPr>
          <p:cNvPr id="23" name="Shape 537"/>
          <p:cNvSpPr txBox="1">
            <a:spLocks/>
          </p:cNvSpPr>
          <p:nvPr/>
        </p:nvSpPr>
        <p:spPr>
          <a:xfrm>
            <a:off x="8270291" y="4817480"/>
            <a:ext cx="762000" cy="273844"/>
          </a:xfrm>
          <a:prstGeom prst="rect">
            <a:avLst/>
          </a:prstGeom>
          <a:noFill/>
        </p:spPr>
        <p:txBody>
          <a:bodyPr vert="horz" lIns="0" rIns="0" anchor="b"/>
          <a:lstStyle>
            <a:defPPr>
              <a:defRPr lang="ru-RU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1">
                    <a:shade val="50000"/>
                  </a:schemeClr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9pPr>
          </a:lstStyle>
          <a:p>
            <a:fld id="{0045BE4D-1323-44BD-95FE-D05B2D412ABF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9733</TotalTime>
  <Words>605</Words>
  <Application>Microsoft Office PowerPoint</Application>
  <PresentationFormat>On-screen Show (16:9)</PresentationFormat>
  <Paragraphs>61</Paragraphs>
  <Slides>14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Roboto Slab Light</vt:lpstr>
      <vt:lpstr>Book Antiqua</vt:lpstr>
      <vt:lpstr>Arial</vt:lpstr>
      <vt:lpstr>Wingdings</vt:lpstr>
      <vt:lpstr>Times New Roman</vt:lpstr>
      <vt:lpstr>Wingdings 3</vt:lpstr>
      <vt:lpstr>Wingdings 2</vt:lpstr>
      <vt:lpstr>Lucida Sans</vt:lpstr>
      <vt:lpstr>Lato Light</vt:lpstr>
      <vt:lpstr>Апекс</vt:lpstr>
      <vt:lpstr>Первичная профсоюзная организация ОПФР по Нижегородской области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Сильная первичка – сильный Профсоюз!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Крысина Ольга Сергеевна</dc:creator>
  <cp:lastModifiedBy>Convertio</cp:lastModifiedBy>
  <cp:revision>184</cp:revision>
  <dcterms:modified xsi:type="dcterms:W3CDTF">2022-12-08T05:54:24Z</dcterms:modified>
</cp:coreProperties>
</file>